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Semi Bold"/>
      <p:regular r:id="rId17"/>
    </p:embeddedFont>
    <p:embeddedFont>
      <p:font typeface="Gelasio Semi Bold"/>
      <p:regular r:id="rId18"/>
    </p:embeddedFont>
    <p:embeddedFont>
      <p:font typeface="Gelasio Semi Bold"/>
      <p:regular r:id="rId19"/>
    </p:embeddedFont>
    <p:embeddedFont>
      <p:font typeface="Gelasio Semi Bold"/>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1634"/>
            <a:ext cx="6687979"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Cafe Food Ordering System</a:t>
            </a:r>
            <a:endParaRPr lang="en-US" sz="3900" dirty="0"/>
          </a:p>
        </p:txBody>
      </p:sp>
      <p:sp>
        <p:nvSpPr>
          <p:cNvPr id="4" name="Text 1"/>
          <p:cNvSpPr/>
          <p:nvPr/>
        </p:nvSpPr>
        <p:spPr>
          <a:xfrm>
            <a:off x="6280190" y="255936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A cloud-deployed web application streamlining food ordering and cafe management</a:t>
            </a:r>
            <a:endParaRPr lang="en-US" sz="1550" dirty="0"/>
          </a:p>
        </p:txBody>
      </p:sp>
      <p:sp>
        <p:nvSpPr>
          <p:cNvPr id="5" name="Text 2"/>
          <p:cNvSpPr/>
          <p:nvPr/>
        </p:nvSpPr>
        <p:spPr>
          <a:xfrm>
            <a:off x="6280190" y="3100149"/>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6280190" y="3640931"/>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7" name="Text 4"/>
          <p:cNvSpPr/>
          <p:nvPr/>
        </p:nvSpPr>
        <p:spPr>
          <a:xfrm>
            <a:off x="6280190" y="418171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Presented by CLOUD SURFERS:-                                    Submitted To:- </a:t>
            </a:r>
            <a:endParaRPr lang="en-US" sz="1550" dirty="0"/>
          </a:p>
        </p:txBody>
      </p:sp>
      <p:sp>
        <p:nvSpPr>
          <p:cNvPr id="8" name="Text 5"/>
          <p:cNvSpPr/>
          <p:nvPr/>
        </p:nvSpPr>
        <p:spPr>
          <a:xfrm>
            <a:off x="6280190" y="4722495"/>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746558"/>
                </a:solidFill>
                <a:latin typeface="Gelasio" pitchFamily="34" charset="0"/>
                <a:ea typeface="Gelasio" pitchFamily="34" charset="-122"/>
                <a:cs typeface="Gelasio" pitchFamily="34" charset="-120"/>
              </a:rPr>
              <a:t>Shakshi Kumari                                                              Prof. Rohit Choubey           </a:t>
            </a:r>
            <a:endParaRPr lang="en-US" sz="1550" dirty="0"/>
          </a:p>
        </p:txBody>
      </p:sp>
      <p:sp>
        <p:nvSpPr>
          <p:cNvPr id="9" name="Text 6"/>
          <p:cNvSpPr/>
          <p:nvPr/>
        </p:nvSpPr>
        <p:spPr>
          <a:xfrm>
            <a:off x="6280190" y="5109448"/>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746558"/>
                </a:solidFill>
                <a:latin typeface="Gelasio" pitchFamily="34" charset="0"/>
                <a:ea typeface="Gelasio" pitchFamily="34" charset="-122"/>
                <a:cs typeface="Gelasio" pitchFamily="34" charset="-120"/>
              </a:rPr>
              <a:t>Anshika Nigam</a:t>
            </a:r>
            <a:endParaRPr lang="en-US" sz="1550" dirty="0"/>
          </a:p>
        </p:txBody>
      </p:sp>
      <p:sp>
        <p:nvSpPr>
          <p:cNvPr id="10" name="Text 7"/>
          <p:cNvSpPr/>
          <p:nvPr/>
        </p:nvSpPr>
        <p:spPr>
          <a:xfrm>
            <a:off x="6280190" y="5496401"/>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746558"/>
                </a:solidFill>
                <a:latin typeface="Gelasio" pitchFamily="34" charset="0"/>
                <a:ea typeface="Gelasio" pitchFamily="34" charset="-122"/>
                <a:cs typeface="Gelasio" pitchFamily="34" charset="-120"/>
              </a:rPr>
              <a:t>Pratha Solanki</a:t>
            </a:r>
            <a:endParaRPr lang="en-US" sz="1550" dirty="0"/>
          </a:p>
        </p:txBody>
      </p:sp>
      <p:sp>
        <p:nvSpPr>
          <p:cNvPr id="11" name="Text 8"/>
          <p:cNvSpPr/>
          <p:nvPr/>
        </p:nvSpPr>
        <p:spPr>
          <a:xfrm>
            <a:off x="6280190" y="5883354"/>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dirty="0">
                <a:solidFill>
                  <a:srgbClr val="746558"/>
                </a:solidFill>
                <a:latin typeface="Gelasio" pitchFamily="34" charset="0"/>
                <a:ea typeface="Gelasio" pitchFamily="34" charset="-122"/>
                <a:cs typeface="Gelasio" pitchFamily="34" charset="-120"/>
              </a:rPr>
              <a:t>Harshita Nihale</a:t>
            </a:r>
            <a:endParaRPr lang="en-US" sz="1550" dirty="0"/>
          </a:p>
        </p:txBody>
      </p:sp>
      <p:sp>
        <p:nvSpPr>
          <p:cNvPr id="12" name="Text 9"/>
          <p:cNvSpPr/>
          <p:nvPr/>
        </p:nvSpPr>
        <p:spPr>
          <a:xfrm>
            <a:off x="6280190" y="6270308"/>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5"/>
            </a:pPr>
            <a:r>
              <a:rPr lang="en-US" sz="1550" dirty="0">
                <a:solidFill>
                  <a:srgbClr val="746558"/>
                </a:solidFill>
                <a:latin typeface="Gelasio" pitchFamily="34" charset="0"/>
                <a:ea typeface="Gelasio" pitchFamily="34" charset="-122"/>
                <a:cs typeface="Gelasio" pitchFamily="34" charset="-120"/>
              </a:rPr>
              <a:t>Saubhagya Pillai</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75773"/>
            <a:ext cx="7556421" cy="1240393"/>
          </a:xfrm>
          <a:prstGeom prst="rect">
            <a:avLst/>
          </a:prstGeom>
          <a:noFill/>
          <a:ln/>
        </p:spPr>
        <p:txBody>
          <a:bodyPr wrap="none" lIns="0" tIns="0" rIns="0" bIns="0" rtlCol="0" anchor="t"/>
          <a:lstStyle/>
          <a:p>
            <a:pPr algn="l" indent="0" marL="0">
              <a:lnSpc>
                <a:spcPts val="9750"/>
              </a:lnSpc>
              <a:buNone/>
            </a:pPr>
            <a:r>
              <a:rPr lang="en-US" sz="7800" dirty="0">
                <a:solidFill>
                  <a:srgbClr val="484237"/>
                </a:solidFill>
                <a:latin typeface="Gelasio Semi Bold" pitchFamily="34" charset="0"/>
                <a:ea typeface="Gelasio Semi Bold" pitchFamily="34" charset="-122"/>
                <a:cs typeface="Gelasio Semi Bold" pitchFamily="34" charset="-120"/>
              </a:rPr>
              <a:t>Thank You</a:t>
            </a:r>
            <a:endParaRPr lang="en-US" sz="7800" dirty="0"/>
          </a:p>
        </p:txBody>
      </p:sp>
      <p:sp>
        <p:nvSpPr>
          <p:cNvPr id="4" name="Text 1"/>
          <p:cNvSpPr/>
          <p:nvPr/>
        </p:nvSpPr>
        <p:spPr>
          <a:xfrm>
            <a:off x="6280190" y="3913823"/>
            <a:ext cx="4679871" cy="372070"/>
          </a:xfrm>
          <a:prstGeom prst="rect">
            <a:avLst/>
          </a:prstGeom>
          <a:noFill/>
          <a:ln/>
        </p:spPr>
        <p:txBody>
          <a:bodyPr wrap="none" lIns="0" tIns="0" rIns="0" bIns="0" rtlCol="0" anchor="t"/>
          <a:lstStyle/>
          <a:p>
            <a:pPr algn="l" indent="0" marL="0">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Questions &amp; Feedback Welcome</a:t>
            </a:r>
            <a:endParaRPr lang="en-US" sz="2300" dirty="0"/>
          </a:p>
        </p:txBody>
      </p:sp>
      <p:sp>
        <p:nvSpPr>
          <p:cNvPr id="5" name="Text 2"/>
          <p:cNvSpPr/>
          <p:nvPr/>
        </p:nvSpPr>
        <p:spPr>
          <a:xfrm>
            <a:off x="6280190" y="4583549"/>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We appreciate your time and attention in reviewing the Cafe Food Ordering System. This project demonstrates practical application of web development principles, database management, and cloud deployment strategies to solve real-world business challenges in the food service industry.</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940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Project Overview</a:t>
            </a:r>
            <a:endParaRPr lang="en-US" sz="3900" dirty="0"/>
          </a:p>
        </p:txBody>
      </p:sp>
      <p:sp>
        <p:nvSpPr>
          <p:cNvPr id="3" name="Text 1"/>
          <p:cNvSpPr/>
          <p:nvPr/>
        </p:nvSpPr>
        <p:spPr>
          <a:xfrm>
            <a:off x="793790" y="2065734"/>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The Cafe Food Ordering System is a comprehensive web-based platform designed to modernize the food ordering experience. Built with scalability in mind, this cloud-deployed solution bridges the gap between customers seeking convenience and cafe administrators requiring efficient operational tools.</a:t>
            </a:r>
            <a:endParaRPr lang="en-US" sz="1550" dirty="0"/>
          </a:p>
        </p:txBody>
      </p:sp>
      <p:sp>
        <p:nvSpPr>
          <p:cNvPr id="4" name="Text 2"/>
          <p:cNvSpPr/>
          <p:nvPr/>
        </p:nvSpPr>
        <p:spPr>
          <a:xfrm>
            <a:off x="793790" y="3514487"/>
            <a:ext cx="7632025"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This system transforms traditional cafe operations by digitizing the ordering process, reducing wait times, and providing real-time menu management capabilities. The application serves dual purposes: empowering customers with seamless online ordering while equipping administrators with robust order and inventory management tools.</a:t>
            </a:r>
            <a:endParaRPr lang="en-US" sz="1550" dirty="0"/>
          </a:p>
        </p:txBody>
      </p:sp>
      <p:pic>
        <p:nvPicPr>
          <p:cNvPr id="5"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4392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Core Features</a:t>
            </a:r>
            <a:endParaRPr lang="en-US" sz="3900" dirty="0"/>
          </a:p>
        </p:txBody>
      </p:sp>
      <p:sp>
        <p:nvSpPr>
          <p:cNvPr id="3" name="Shape 1"/>
          <p:cNvSpPr/>
          <p:nvPr/>
        </p:nvSpPr>
        <p:spPr>
          <a:xfrm>
            <a:off x="793790" y="2860834"/>
            <a:ext cx="4215289" cy="3524845"/>
          </a:xfrm>
          <a:prstGeom prst="roundRect">
            <a:avLst>
              <a:gd name="adj" fmla="val 845"/>
            </a:avLst>
          </a:prstGeom>
          <a:solidFill>
            <a:srgbClr val="EEE8DD"/>
          </a:solidFill>
          <a:ln/>
        </p:spPr>
      </p:sp>
      <p:sp>
        <p:nvSpPr>
          <p:cNvPr id="4" name="Shape 2"/>
          <p:cNvSpPr/>
          <p:nvPr/>
        </p:nvSpPr>
        <p:spPr>
          <a:xfrm>
            <a:off x="992148" y="3059192"/>
            <a:ext cx="595313" cy="595313"/>
          </a:xfrm>
          <a:prstGeom prst="roundRect">
            <a:avLst>
              <a:gd name="adj" fmla="val 15358451"/>
            </a:avLst>
          </a:prstGeom>
          <a:solidFill>
            <a:srgbClr val="D3C5B6"/>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859" y="3222784"/>
            <a:ext cx="267891" cy="267891"/>
          </a:xfrm>
          <a:prstGeom prst="rect">
            <a:avLst/>
          </a:prstGeom>
        </p:spPr>
      </p:pic>
      <p:sp>
        <p:nvSpPr>
          <p:cNvPr id="6" name="Text 3"/>
          <p:cNvSpPr/>
          <p:nvPr/>
        </p:nvSpPr>
        <p:spPr>
          <a:xfrm>
            <a:off x="992148"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Place Orders</a:t>
            </a:r>
            <a:endParaRPr lang="en-US" sz="1950" dirty="0"/>
          </a:p>
        </p:txBody>
      </p:sp>
      <p:sp>
        <p:nvSpPr>
          <p:cNvPr id="7" name="Text 4"/>
          <p:cNvSpPr/>
          <p:nvPr/>
        </p:nvSpPr>
        <p:spPr>
          <a:xfrm>
            <a:off x="992148" y="4282083"/>
            <a:ext cx="3818573"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Customers can browse the complete menu catalog with descriptions, pricing, and availability. The intuitive interface allows for easy item selection, customization, and cart management before checkout.</a:t>
            </a:r>
            <a:endParaRPr lang="en-US" sz="1550" dirty="0"/>
          </a:p>
        </p:txBody>
      </p:sp>
      <p:sp>
        <p:nvSpPr>
          <p:cNvPr id="8" name="Shape 5"/>
          <p:cNvSpPr/>
          <p:nvPr/>
        </p:nvSpPr>
        <p:spPr>
          <a:xfrm>
            <a:off x="5207437" y="2860834"/>
            <a:ext cx="4215408" cy="3524845"/>
          </a:xfrm>
          <a:prstGeom prst="roundRect">
            <a:avLst>
              <a:gd name="adj" fmla="val 845"/>
            </a:avLst>
          </a:prstGeom>
          <a:solidFill>
            <a:srgbClr val="EEE8DD"/>
          </a:solidFill>
          <a:ln/>
        </p:spPr>
      </p:sp>
      <p:sp>
        <p:nvSpPr>
          <p:cNvPr id="9" name="Shape 6"/>
          <p:cNvSpPr/>
          <p:nvPr/>
        </p:nvSpPr>
        <p:spPr>
          <a:xfrm>
            <a:off x="5405795" y="3059192"/>
            <a:ext cx="595313" cy="595313"/>
          </a:xfrm>
          <a:prstGeom prst="roundRect">
            <a:avLst>
              <a:gd name="adj" fmla="val 15358451"/>
            </a:avLst>
          </a:prstGeom>
          <a:solidFill>
            <a:srgbClr val="D3C5B6"/>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9506" y="3222784"/>
            <a:ext cx="267891" cy="267891"/>
          </a:xfrm>
          <a:prstGeom prst="rect">
            <a:avLst/>
          </a:prstGeom>
        </p:spPr>
      </p:pic>
      <p:sp>
        <p:nvSpPr>
          <p:cNvPr id="11" name="Text 7"/>
          <p:cNvSpPr/>
          <p:nvPr/>
        </p:nvSpPr>
        <p:spPr>
          <a:xfrm>
            <a:off x="5405795"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Manage Orders</a:t>
            </a:r>
            <a:endParaRPr lang="en-US" sz="1950" dirty="0"/>
          </a:p>
        </p:txBody>
      </p:sp>
      <p:sp>
        <p:nvSpPr>
          <p:cNvPr id="12" name="Text 8"/>
          <p:cNvSpPr/>
          <p:nvPr/>
        </p:nvSpPr>
        <p:spPr>
          <a:xfrm>
            <a:off x="5405795" y="4282083"/>
            <a:ext cx="3818692" cy="190523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Administrators gain full visibility into incoming orders with real-time updates. The dashboard enables order status tracking, fulfillment management, and customer communication throughout the ordering lifecycle.</a:t>
            </a:r>
            <a:endParaRPr lang="en-US" sz="1550" dirty="0"/>
          </a:p>
        </p:txBody>
      </p:sp>
      <p:sp>
        <p:nvSpPr>
          <p:cNvPr id="13" name="Shape 9"/>
          <p:cNvSpPr/>
          <p:nvPr/>
        </p:nvSpPr>
        <p:spPr>
          <a:xfrm>
            <a:off x="9621203" y="2860834"/>
            <a:ext cx="4215289" cy="3524845"/>
          </a:xfrm>
          <a:prstGeom prst="roundRect">
            <a:avLst>
              <a:gd name="adj" fmla="val 845"/>
            </a:avLst>
          </a:prstGeom>
          <a:solidFill>
            <a:srgbClr val="EEE8DD"/>
          </a:solidFill>
          <a:ln/>
        </p:spPr>
      </p:sp>
      <p:sp>
        <p:nvSpPr>
          <p:cNvPr id="14" name="Shape 10"/>
          <p:cNvSpPr/>
          <p:nvPr/>
        </p:nvSpPr>
        <p:spPr>
          <a:xfrm>
            <a:off x="9819561" y="3059192"/>
            <a:ext cx="595313" cy="595313"/>
          </a:xfrm>
          <a:prstGeom prst="roundRect">
            <a:avLst>
              <a:gd name="adj" fmla="val 15358451"/>
            </a:avLst>
          </a:prstGeom>
          <a:solidFill>
            <a:srgbClr val="D3C5B6"/>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3272" y="3222784"/>
            <a:ext cx="267891" cy="267891"/>
          </a:xfrm>
          <a:prstGeom prst="rect">
            <a:avLst/>
          </a:prstGeom>
        </p:spPr>
      </p:pic>
      <p:sp>
        <p:nvSpPr>
          <p:cNvPr id="16" name="Text 11"/>
          <p:cNvSpPr/>
          <p:nvPr/>
        </p:nvSpPr>
        <p:spPr>
          <a:xfrm>
            <a:off x="9819561"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View Menu</a:t>
            </a:r>
            <a:endParaRPr lang="en-US" sz="1950" dirty="0"/>
          </a:p>
        </p:txBody>
      </p:sp>
      <p:sp>
        <p:nvSpPr>
          <p:cNvPr id="17" name="Text 12"/>
          <p:cNvSpPr/>
          <p:nvPr/>
        </p:nvSpPr>
        <p:spPr>
          <a:xfrm>
            <a:off x="9819561" y="4282083"/>
            <a:ext cx="3818573" cy="190523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Dynamic menu presentation showcases cafe offerings with rich descriptions and visual appeal. Customers can filter by categories, dietary preferences, and availability to find exactly what they're craving.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6686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Technology Stack</a:t>
            </a:r>
            <a:endParaRPr lang="en-US" sz="3900" dirty="0"/>
          </a:p>
        </p:txBody>
      </p:sp>
      <p:sp>
        <p:nvSpPr>
          <p:cNvPr id="4" name="Text 1"/>
          <p:cNvSpPr/>
          <p:nvPr/>
        </p:nvSpPr>
        <p:spPr>
          <a:xfrm>
            <a:off x="793790" y="24845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Light" pitchFamily="34" charset="0"/>
                <a:ea typeface="Gelasio Light" pitchFamily="34" charset="-122"/>
                <a:cs typeface="Gelasio Light" pitchFamily="34" charset="-120"/>
              </a:rPr>
              <a:t>01</a:t>
            </a:r>
            <a:endParaRPr lang="en-US" sz="1550" dirty="0"/>
          </a:p>
        </p:txBody>
      </p:sp>
      <p:sp>
        <p:nvSpPr>
          <p:cNvPr id="5" name="Shape 2"/>
          <p:cNvSpPr/>
          <p:nvPr/>
        </p:nvSpPr>
        <p:spPr>
          <a:xfrm>
            <a:off x="793790" y="2798921"/>
            <a:ext cx="3679031" cy="22860"/>
          </a:xfrm>
          <a:prstGeom prst="rect">
            <a:avLst/>
          </a:prstGeom>
          <a:solidFill>
            <a:srgbClr val="D3C5B6"/>
          </a:solidFill>
          <a:ln/>
        </p:spPr>
      </p:sp>
      <p:sp>
        <p:nvSpPr>
          <p:cNvPr id="6" name="Text 3"/>
          <p:cNvSpPr/>
          <p:nvPr/>
        </p:nvSpPr>
        <p:spPr>
          <a:xfrm>
            <a:off x="793790" y="2943820"/>
            <a:ext cx="3283387"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Flask Framework (Python)</a:t>
            </a:r>
            <a:endParaRPr lang="en-US" sz="1950" dirty="0"/>
          </a:p>
        </p:txBody>
      </p:sp>
      <p:sp>
        <p:nvSpPr>
          <p:cNvPr id="7" name="Text 4"/>
          <p:cNvSpPr/>
          <p:nvPr/>
        </p:nvSpPr>
        <p:spPr>
          <a:xfrm>
            <a:off x="793790" y="3373041"/>
            <a:ext cx="3679031" cy="127015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Lightweight yet powerful web framework handling routing, request processing, and template rendering for rapid development</a:t>
            </a:r>
            <a:endParaRPr lang="en-US" sz="1550" dirty="0"/>
          </a:p>
        </p:txBody>
      </p:sp>
      <p:sp>
        <p:nvSpPr>
          <p:cNvPr id="8" name="Text 5"/>
          <p:cNvSpPr/>
          <p:nvPr/>
        </p:nvSpPr>
        <p:spPr>
          <a:xfrm>
            <a:off x="4671179" y="248459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Light" pitchFamily="34" charset="0"/>
                <a:ea typeface="Gelasio Light" pitchFamily="34" charset="-122"/>
                <a:cs typeface="Gelasio Light" pitchFamily="34" charset="-120"/>
              </a:rPr>
              <a:t>02</a:t>
            </a:r>
            <a:endParaRPr lang="en-US" sz="1550" dirty="0"/>
          </a:p>
        </p:txBody>
      </p:sp>
      <p:sp>
        <p:nvSpPr>
          <p:cNvPr id="9" name="Shape 6"/>
          <p:cNvSpPr/>
          <p:nvPr/>
        </p:nvSpPr>
        <p:spPr>
          <a:xfrm>
            <a:off x="4671179" y="2798921"/>
            <a:ext cx="3679031" cy="22860"/>
          </a:xfrm>
          <a:prstGeom prst="rect">
            <a:avLst/>
          </a:prstGeom>
          <a:solidFill>
            <a:srgbClr val="D3C5B6"/>
          </a:solidFill>
          <a:ln/>
        </p:spPr>
      </p:sp>
      <p:sp>
        <p:nvSpPr>
          <p:cNvPr id="10" name="Text 7"/>
          <p:cNvSpPr/>
          <p:nvPr/>
        </p:nvSpPr>
        <p:spPr>
          <a:xfrm>
            <a:off x="4671179" y="294382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SQLite3 Database</a:t>
            </a:r>
            <a:endParaRPr lang="en-US" sz="1950" dirty="0"/>
          </a:p>
        </p:txBody>
      </p:sp>
      <p:sp>
        <p:nvSpPr>
          <p:cNvPr id="11" name="Text 8"/>
          <p:cNvSpPr/>
          <p:nvPr/>
        </p:nvSpPr>
        <p:spPr>
          <a:xfrm>
            <a:off x="4671179" y="3373041"/>
            <a:ext cx="3679031" cy="95261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Efficient relational database storing menu items, customer information, and order history with seamless Python integration</a:t>
            </a:r>
            <a:endParaRPr lang="en-US" sz="1550" dirty="0"/>
          </a:p>
        </p:txBody>
      </p:sp>
      <p:sp>
        <p:nvSpPr>
          <p:cNvPr id="12" name="Text 9"/>
          <p:cNvSpPr/>
          <p:nvPr/>
        </p:nvSpPr>
        <p:spPr>
          <a:xfrm>
            <a:off x="793790" y="499038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Light" pitchFamily="34" charset="0"/>
                <a:ea typeface="Gelasio Light" pitchFamily="34" charset="-122"/>
                <a:cs typeface="Gelasio Light" pitchFamily="34" charset="-120"/>
              </a:rPr>
              <a:t>03</a:t>
            </a:r>
            <a:endParaRPr lang="en-US" sz="1550" dirty="0"/>
          </a:p>
        </p:txBody>
      </p:sp>
      <p:sp>
        <p:nvSpPr>
          <p:cNvPr id="13" name="Shape 10"/>
          <p:cNvSpPr/>
          <p:nvPr/>
        </p:nvSpPr>
        <p:spPr>
          <a:xfrm>
            <a:off x="793790" y="5304711"/>
            <a:ext cx="7556421" cy="22860"/>
          </a:xfrm>
          <a:prstGeom prst="rect">
            <a:avLst/>
          </a:prstGeom>
          <a:solidFill>
            <a:srgbClr val="D3C5B6"/>
          </a:solidFill>
          <a:ln/>
        </p:spPr>
      </p:sp>
      <p:sp>
        <p:nvSpPr>
          <p:cNvPr id="14" name="Text 11"/>
          <p:cNvSpPr/>
          <p:nvPr/>
        </p:nvSpPr>
        <p:spPr>
          <a:xfrm>
            <a:off x="793790" y="5449610"/>
            <a:ext cx="2798921"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HTML &amp; CSS Frontend</a:t>
            </a:r>
            <a:endParaRPr lang="en-US" sz="1950" dirty="0"/>
          </a:p>
        </p:txBody>
      </p:sp>
      <p:sp>
        <p:nvSpPr>
          <p:cNvPr id="15" name="Text 12"/>
          <p:cNvSpPr/>
          <p:nvPr/>
        </p:nvSpPr>
        <p:spPr>
          <a:xfrm>
            <a:off x="793790" y="5878830"/>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Responsive user interface ensuring optimal viewing experience across devices with clean, modern design principles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04054"/>
            <a:ext cx="5307568"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Backend Architecture</a:t>
            </a:r>
            <a:endParaRPr lang="en-US" sz="3900" dirty="0"/>
          </a:p>
        </p:txBody>
      </p:sp>
      <p:sp>
        <p:nvSpPr>
          <p:cNvPr id="3" name="Text 1"/>
          <p:cNvSpPr/>
          <p:nvPr/>
        </p:nvSpPr>
        <p:spPr>
          <a:xfrm>
            <a:off x="793790" y="2120146"/>
            <a:ext cx="3326249" cy="372070"/>
          </a:xfrm>
          <a:prstGeom prst="rect">
            <a:avLst/>
          </a:prstGeom>
          <a:noFill/>
          <a:ln/>
        </p:spPr>
        <p:txBody>
          <a:bodyPr wrap="none" lIns="0" tIns="0" rIns="0" bIns="0" rtlCol="0" anchor="t"/>
          <a:lstStyle/>
          <a:p>
            <a:pPr algn="l" indent="0" marL="0">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Flask Application Core</a:t>
            </a:r>
            <a:endParaRPr lang="en-US" sz="2300" dirty="0"/>
          </a:p>
        </p:txBody>
      </p:sp>
      <p:sp>
        <p:nvSpPr>
          <p:cNvPr id="4" name="Shape 2"/>
          <p:cNvSpPr/>
          <p:nvPr/>
        </p:nvSpPr>
        <p:spPr>
          <a:xfrm>
            <a:off x="793790" y="2715458"/>
            <a:ext cx="6279356" cy="2837974"/>
          </a:xfrm>
          <a:prstGeom prst="roundRect">
            <a:avLst>
              <a:gd name="adj" fmla="val 1049"/>
            </a:avLst>
          </a:prstGeom>
          <a:solidFill>
            <a:srgbClr val="ECE9E3"/>
          </a:solidFill>
          <a:ln/>
        </p:spPr>
      </p:sp>
      <p:sp>
        <p:nvSpPr>
          <p:cNvPr id="5" name="Shape 3"/>
          <p:cNvSpPr/>
          <p:nvPr/>
        </p:nvSpPr>
        <p:spPr>
          <a:xfrm>
            <a:off x="783908" y="2715458"/>
            <a:ext cx="6299121" cy="2837974"/>
          </a:xfrm>
          <a:prstGeom prst="roundRect">
            <a:avLst>
              <a:gd name="adj" fmla="val 1049"/>
            </a:avLst>
          </a:prstGeom>
          <a:solidFill>
            <a:srgbClr val="ECE9E3"/>
          </a:solidFill>
          <a:ln/>
        </p:spPr>
      </p:sp>
      <p:sp>
        <p:nvSpPr>
          <p:cNvPr id="6" name="Text 4"/>
          <p:cNvSpPr/>
          <p:nvPr/>
        </p:nvSpPr>
        <p:spPr>
          <a:xfrm>
            <a:off x="982266" y="2864287"/>
            <a:ext cx="5902404" cy="254031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from flask import Flask, render_template, requestapp = Flask(__name__)@app.route('/')def index():    return render_template('index.html')</a:t>
            </a:r>
            <a:endParaRPr lang="en-US" sz="1550" dirty="0"/>
          </a:p>
        </p:txBody>
      </p:sp>
      <p:sp>
        <p:nvSpPr>
          <p:cNvPr id="7" name="Text 5"/>
          <p:cNvSpPr/>
          <p:nvPr/>
        </p:nvSpPr>
        <p:spPr>
          <a:xfrm>
            <a:off x="793790" y="5776674"/>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The Flask framework serves as the backbone of our application, handling HTTP requests and rendering dynamic templates. Routes define URL endpoints that map to specific functions, enabling clean separation of concerns.</a:t>
            </a:r>
            <a:endParaRPr lang="en-US" sz="1550" dirty="0"/>
          </a:p>
        </p:txBody>
      </p:sp>
      <p:sp>
        <p:nvSpPr>
          <p:cNvPr id="8" name="Text 6"/>
          <p:cNvSpPr/>
          <p:nvPr/>
        </p:nvSpPr>
        <p:spPr>
          <a:xfrm>
            <a:off x="7564874" y="2120146"/>
            <a:ext cx="3095387" cy="372070"/>
          </a:xfrm>
          <a:prstGeom prst="rect">
            <a:avLst/>
          </a:prstGeom>
          <a:noFill/>
          <a:ln/>
        </p:spPr>
        <p:txBody>
          <a:bodyPr wrap="none" lIns="0" tIns="0" rIns="0" bIns="0" rtlCol="0" anchor="t"/>
          <a:lstStyle/>
          <a:p>
            <a:pPr algn="l" indent="0" marL="0">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Database Integration</a:t>
            </a:r>
            <a:endParaRPr lang="en-US" sz="2300" dirty="0"/>
          </a:p>
        </p:txBody>
      </p:sp>
      <p:sp>
        <p:nvSpPr>
          <p:cNvPr id="9" name="Shape 7"/>
          <p:cNvSpPr/>
          <p:nvPr/>
        </p:nvSpPr>
        <p:spPr>
          <a:xfrm>
            <a:off x="7564874" y="2715458"/>
            <a:ext cx="6279356" cy="1885355"/>
          </a:xfrm>
          <a:prstGeom prst="roundRect">
            <a:avLst>
              <a:gd name="adj" fmla="val 1579"/>
            </a:avLst>
          </a:prstGeom>
          <a:solidFill>
            <a:srgbClr val="ECE9E3"/>
          </a:solidFill>
          <a:ln/>
        </p:spPr>
      </p:sp>
      <p:sp>
        <p:nvSpPr>
          <p:cNvPr id="10" name="Shape 8"/>
          <p:cNvSpPr/>
          <p:nvPr/>
        </p:nvSpPr>
        <p:spPr>
          <a:xfrm>
            <a:off x="7554992" y="2715458"/>
            <a:ext cx="6299121" cy="1885355"/>
          </a:xfrm>
          <a:prstGeom prst="roundRect">
            <a:avLst>
              <a:gd name="adj" fmla="val 1579"/>
            </a:avLst>
          </a:prstGeom>
          <a:solidFill>
            <a:srgbClr val="ECE9E3"/>
          </a:solidFill>
          <a:ln/>
        </p:spPr>
      </p:sp>
      <p:sp>
        <p:nvSpPr>
          <p:cNvPr id="11" name="Text 9"/>
          <p:cNvSpPr/>
          <p:nvPr/>
        </p:nvSpPr>
        <p:spPr>
          <a:xfrm>
            <a:off x="7753350" y="2864287"/>
            <a:ext cx="5902404"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import sqlite3conn = sqlite3.connect('cafe.db')cursor = conn.cursor()</a:t>
            </a:r>
            <a:endParaRPr lang="en-US" sz="1550" dirty="0"/>
          </a:p>
        </p:txBody>
      </p:sp>
      <p:sp>
        <p:nvSpPr>
          <p:cNvPr id="12" name="Text 10"/>
          <p:cNvSpPr/>
          <p:nvPr/>
        </p:nvSpPr>
        <p:spPr>
          <a:xfrm>
            <a:off x="7564874" y="4824055"/>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SQLite3 provides a lightweight, serverless database solution perfect for our cafe system. The connection object manages database interactions while the cursor executes SQL queries for data retrieval and manipulation.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82103"/>
            <a:ext cx="6395799"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Frontend Implementation</a:t>
            </a:r>
            <a:endParaRPr lang="en-US" sz="3900" dirty="0"/>
          </a:p>
        </p:txBody>
      </p:sp>
      <p:sp>
        <p:nvSpPr>
          <p:cNvPr id="4" name="Text 1"/>
          <p:cNvSpPr/>
          <p:nvPr/>
        </p:nvSpPr>
        <p:spPr>
          <a:xfrm>
            <a:off x="793790" y="2281476"/>
            <a:ext cx="3401378" cy="372070"/>
          </a:xfrm>
          <a:prstGeom prst="rect">
            <a:avLst/>
          </a:prstGeom>
          <a:noFill/>
          <a:ln/>
        </p:spPr>
        <p:txBody>
          <a:bodyPr wrap="none" lIns="0" tIns="0" rIns="0" bIns="0" rtlCol="0" anchor="t"/>
          <a:lstStyle/>
          <a:p>
            <a:pPr algn="l" indent="0" marL="0">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Menu Item Component</a:t>
            </a:r>
            <a:endParaRPr lang="en-US" sz="2300" dirty="0"/>
          </a:p>
        </p:txBody>
      </p:sp>
      <p:sp>
        <p:nvSpPr>
          <p:cNvPr id="5" name="Shape 2"/>
          <p:cNvSpPr/>
          <p:nvPr/>
        </p:nvSpPr>
        <p:spPr>
          <a:xfrm>
            <a:off x="793790" y="2951202"/>
            <a:ext cx="7556421" cy="1885355"/>
          </a:xfrm>
          <a:prstGeom prst="roundRect">
            <a:avLst>
              <a:gd name="adj" fmla="val 1579"/>
            </a:avLst>
          </a:prstGeom>
          <a:solidFill>
            <a:srgbClr val="ECE9E3"/>
          </a:solidFill>
          <a:ln/>
        </p:spPr>
      </p:sp>
      <p:sp>
        <p:nvSpPr>
          <p:cNvPr id="6" name="Shape 3"/>
          <p:cNvSpPr/>
          <p:nvPr/>
        </p:nvSpPr>
        <p:spPr>
          <a:xfrm>
            <a:off x="783908" y="2951202"/>
            <a:ext cx="7576185" cy="1885355"/>
          </a:xfrm>
          <a:prstGeom prst="roundRect">
            <a:avLst>
              <a:gd name="adj" fmla="val 1579"/>
            </a:avLst>
          </a:prstGeom>
          <a:solidFill>
            <a:srgbClr val="ECE9E3"/>
          </a:solidFill>
          <a:ln/>
        </p:spPr>
      </p:sp>
      <p:sp>
        <p:nvSpPr>
          <p:cNvPr id="7" name="Text 4"/>
          <p:cNvSpPr/>
          <p:nvPr/>
        </p:nvSpPr>
        <p:spPr>
          <a:xfrm>
            <a:off x="982266" y="3100030"/>
            <a:ext cx="7179469"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&lt;div class="menu-item"&gt;  &lt;h3&gt;{{ item.name }}&lt;/h3&gt;  &lt;p&gt;{{ item.description }}&lt;/p&gt;  &lt;button&gt;Add to Cart&lt;/button&gt;&lt;/div&gt;</a:t>
            </a:r>
            <a:endParaRPr lang="en-US" sz="1550" dirty="0"/>
          </a:p>
        </p:txBody>
      </p:sp>
      <p:sp>
        <p:nvSpPr>
          <p:cNvPr id="8" name="Text 5"/>
          <p:cNvSpPr/>
          <p:nvPr/>
        </p:nvSpPr>
        <p:spPr>
          <a:xfrm>
            <a:off x="793790" y="5059799"/>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The frontend leverages HTML templating with Jinja2 syntax for dynamic content rendering. Each menu item is presented as a reusable component displaying name, description, and an action button. CSS styling ensures visual consistency and responsive behavior across different screen sizes, creating an engaging user experience that encourages exploration and ordering.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948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System Workflow</a:t>
            </a:r>
            <a:endParaRPr lang="en-US" sz="3900" dirty="0"/>
          </a:p>
        </p:txBody>
      </p:sp>
      <p:pic>
        <p:nvPicPr>
          <p:cNvPr id="3" name="Image 0" descr="preencoded.png">    </p:cNvPr>
          <p:cNvPicPr>
            <a:picLocks noChangeAspect="1"/>
          </p:cNvPicPr>
          <p:nvPr/>
        </p:nvPicPr>
        <p:blipFill>
          <a:blip r:embed="rId1"/>
          <a:stretch>
            <a:fillRect/>
          </a:stretch>
        </p:blipFill>
        <p:spPr>
          <a:xfrm>
            <a:off x="793790" y="1646396"/>
            <a:ext cx="992267" cy="1190744"/>
          </a:xfrm>
          <a:prstGeom prst="rect">
            <a:avLst/>
          </a:prstGeom>
        </p:spPr>
      </p:pic>
      <p:sp>
        <p:nvSpPr>
          <p:cNvPr id="4" name="Text 1"/>
          <p:cNvSpPr/>
          <p:nvPr/>
        </p:nvSpPr>
        <p:spPr>
          <a:xfrm>
            <a:off x="1984415" y="1844754"/>
            <a:ext cx="3058001"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Customer Browses Menu</a:t>
            </a:r>
            <a:endParaRPr lang="en-US" sz="1950" dirty="0"/>
          </a:p>
        </p:txBody>
      </p:sp>
      <p:sp>
        <p:nvSpPr>
          <p:cNvPr id="5" name="Text 2"/>
          <p:cNvSpPr/>
          <p:nvPr/>
        </p:nvSpPr>
        <p:spPr>
          <a:xfrm>
            <a:off x="1984415" y="2273975"/>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Users access the website and explore available menu items with real-time availability status</a:t>
            </a:r>
            <a:endParaRPr lang="en-US" sz="1550" dirty="0"/>
          </a:p>
        </p:txBody>
      </p:sp>
      <p:pic>
        <p:nvPicPr>
          <p:cNvPr id="6" name="Image 1" descr="preencoded.png">    </p:cNvPr>
          <p:cNvPicPr>
            <a:picLocks noChangeAspect="1"/>
          </p:cNvPicPr>
          <p:nvPr/>
        </p:nvPicPr>
        <p:blipFill>
          <a:blip r:embed="rId2"/>
          <a:stretch>
            <a:fillRect/>
          </a:stretch>
        </p:blipFill>
        <p:spPr>
          <a:xfrm>
            <a:off x="793790" y="2837140"/>
            <a:ext cx="992267" cy="1190744"/>
          </a:xfrm>
          <a:prstGeom prst="rect">
            <a:avLst/>
          </a:prstGeom>
        </p:spPr>
      </p:pic>
      <p:sp>
        <p:nvSpPr>
          <p:cNvPr id="7" name="Text 3"/>
          <p:cNvSpPr/>
          <p:nvPr/>
        </p:nvSpPr>
        <p:spPr>
          <a:xfrm>
            <a:off x="1984415" y="303549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Order Placement</a:t>
            </a:r>
            <a:endParaRPr lang="en-US" sz="1950" dirty="0"/>
          </a:p>
        </p:txBody>
      </p:sp>
      <p:sp>
        <p:nvSpPr>
          <p:cNvPr id="8" name="Text 4"/>
          <p:cNvSpPr/>
          <p:nvPr/>
        </p:nvSpPr>
        <p:spPr>
          <a:xfrm>
            <a:off x="1984415" y="3464719"/>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Selected items are added to cart, reviewed, and submitted through secure order processing</a:t>
            </a:r>
            <a:endParaRPr lang="en-US" sz="1550" dirty="0"/>
          </a:p>
        </p:txBody>
      </p:sp>
      <p:pic>
        <p:nvPicPr>
          <p:cNvPr id="9" name="Image 2" descr="preencoded.png">    </p:cNvPr>
          <p:cNvPicPr>
            <a:picLocks noChangeAspect="1"/>
          </p:cNvPicPr>
          <p:nvPr/>
        </p:nvPicPr>
        <p:blipFill>
          <a:blip r:embed="rId3"/>
          <a:stretch>
            <a:fillRect/>
          </a:stretch>
        </p:blipFill>
        <p:spPr>
          <a:xfrm>
            <a:off x="793790" y="4027884"/>
            <a:ext cx="992267" cy="1190744"/>
          </a:xfrm>
          <a:prstGeom prst="rect">
            <a:avLst/>
          </a:prstGeom>
        </p:spPr>
      </p:pic>
      <p:sp>
        <p:nvSpPr>
          <p:cNvPr id="10" name="Text 5"/>
          <p:cNvSpPr/>
          <p:nvPr/>
        </p:nvSpPr>
        <p:spPr>
          <a:xfrm>
            <a:off x="1984415" y="42262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Database Storage</a:t>
            </a:r>
            <a:endParaRPr lang="en-US" sz="1950" dirty="0"/>
          </a:p>
        </p:txBody>
      </p:sp>
      <p:sp>
        <p:nvSpPr>
          <p:cNvPr id="11" name="Text 6"/>
          <p:cNvSpPr/>
          <p:nvPr/>
        </p:nvSpPr>
        <p:spPr>
          <a:xfrm>
            <a:off x="1984415" y="4655463"/>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Order details are stored in SQLite database with timestamp and customer information</a:t>
            </a:r>
            <a:endParaRPr lang="en-US" sz="1550" dirty="0"/>
          </a:p>
        </p:txBody>
      </p:sp>
      <p:pic>
        <p:nvPicPr>
          <p:cNvPr id="12" name="Image 3" descr="preencoded.png">    </p:cNvPr>
          <p:cNvPicPr>
            <a:picLocks noChangeAspect="1"/>
          </p:cNvPicPr>
          <p:nvPr/>
        </p:nvPicPr>
        <p:blipFill>
          <a:blip r:embed="rId4"/>
          <a:stretch>
            <a:fillRect/>
          </a:stretch>
        </p:blipFill>
        <p:spPr>
          <a:xfrm>
            <a:off x="793790" y="5218628"/>
            <a:ext cx="992267" cy="1190744"/>
          </a:xfrm>
          <a:prstGeom prst="rect">
            <a:avLst/>
          </a:prstGeom>
        </p:spPr>
      </p:pic>
      <p:sp>
        <p:nvSpPr>
          <p:cNvPr id="13" name="Text 7"/>
          <p:cNvSpPr/>
          <p:nvPr/>
        </p:nvSpPr>
        <p:spPr>
          <a:xfrm>
            <a:off x="1984415" y="541698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Admin Notification</a:t>
            </a:r>
            <a:endParaRPr lang="en-US" sz="1950" dirty="0"/>
          </a:p>
        </p:txBody>
      </p:sp>
      <p:sp>
        <p:nvSpPr>
          <p:cNvPr id="14" name="Text 8"/>
          <p:cNvSpPr/>
          <p:nvPr/>
        </p:nvSpPr>
        <p:spPr>
          <a:xfrm>
            <a:off x="1984415" y="5846207"/>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Cafe administrators receive instant notification of new orders through the management dashboard</a:t>
            </a:r>
            <a:endParaRPr lang="en-US" sz="1550" dirty="0"/>
          </a:p>
        </p:txBody>
      </p:sp>
      <p:pic>
        <p:nvPicPr>
          <p:cNvPr id="15" name="Image 4" descr="preencoded.png">    </p:cNvPr>
          <p:cNvPicPr>
            <a:picLocks noChangeAspect="1"/>
          </p:cNvPicPr>
          <p:nvPr/>
        </p:nvPicPr>
        <p:blipFill>
          <a:blip r:embed="rId5"/>
          <a:stretch>
            <a:fillRect/>
          </a:stretch>
        </p:blipFill>
        <p:spPr>
          <a:xfrm>
            <a:off x="793790" y="6409373"/>
            <a:ext cx="992267" cy="1190744"/>
          </a:xfrm>
          <a:prstGeom prst="rect">
            <a:avLst/>
          </a:prstGeom>
        </p:spPr>
      </p:pic>
      <p:sp>
        <p:nvSpPr>
          <p:cNvPr id="16" name="Text 9"/>
          <p:cNvSpPr/>
          <p:nvPr/>
        </p:nvSpPr>
        <p:spPr>
          <a:xfrm>
            <a:off x="1984415" y="66077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Order Fulfillment</a:t>
            </a:r>
            <a:endParaRPr lang="en-US" sz="1950" dirty="0"/>
          </a:p>
        </p:txBody>
      </p:sp>
      <p:sp>
        <p:nvSpPr>
          <p:cNvPr id="17" name="Text 10"/>
          <p:cNvSpPr/>
          <p:nvPr/>
        </p:nvSpPr>
        <p:spPr>
          <a:xfrm>
            <a:off x="1984415" y="7036951"/>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Staff prepares the order and updates status, triggering customer notifications for pickup</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3382328" cy="310158"/>
          </a:xfrm>
          <a:prstGeom prst="rect">
            <a:avLst/>
          </a:prstGeom>
          <a:noFill/>
          <a:ln/>
        </p:spPr>
        <p:txBody>
          <a:bodyPr wrap="none" lIns="0" tIns="0" rIns="0" bIns="0" rtlCol="0" anchor="t"/>
          <a:lstStyle/>
          <a:p>
            <a:pPr algn="l" indent="0" marL="0">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Live System Demonstration</a:t>
            </a:r>
            <a:endParaRPr lang="en-US" sz="1950" dirty="0"/>
          </a:p>
        </p:txBody>
      </p:sp>
      <p:sp>
        <p:nvSpPr>
          <p:cNvPr id="3" name="Text 1"/>
          <p:cNvSpPr/>
          <p:nvPr/>
        </p:nvSpPr>
        <p:spPr>
          <a:xfrm>
            <a:off x="396835" y="831056"/>
            <a:ext cx="1782128" cy="185976"/>
          </a:xfrm>
          <a:prstGeom prst="rect">
            <a:avLst/>
          </a:prstGeom>
          <a:noFill/>
          <a:ln/>
        </p:spPr>
        <p:txBody>
          <a:bodyPr wrap="none" lIns="0" tIns="0" rIns="0" bIns="0" rtlCol="0" anchor="t"/>
          <a:lstStyle/>
          <a:p>
            <a:pPr algn="l" indent="0" marL="0">
              <a:lnSpc>
                <a:spcPts val="1450"/>
              </a:lnSpc>
              <a:buNone/>
            </a:pPr>
            <a:r>
              <a:rPr lang="en-US" sz="1150" dirty="0">
                <a:solidFill>
                  <a:srgbClr val="484237"/>
                </a:solidFill>
                <a:latin typeface="Gelasio Semi Bold" pitchFamily="34" charset="0"/>
                <a:ea typeface="Gelasio Semi Bold" pitchFamily="34" charset="-122"/>
                <a:cs typeface="Gelasio Semi Bold" pitchFamily="34" charset="-120"/>
              </a:rPr>
              <a:t>Experience the Platform</a:t>
            </a:r>
            <a:endParaRPr lang="en-US" sz="1150" dirty="0"/>
          </a:p>
        </p:txBody>
      </p:sp>
      <p:sp>
        <p:nvSpPr>
          <p:cNvPr id="4" name="Text 2"/>
          <p:cNvSpPr/>
          <p:nvPr/>
        </p:nvSpPr>
        <p:spPr>
          <a:xfrm>
            <a:off x="396835" y="1116211"/>
            <a:ext cx="7501295" cy="317183"/>
          </a:xfrm>
          <a:prstGeom prst="rect">
            <a:avLst/>
          </a:prstGeom>
          <a:noFill/>
          <a:ln/>
        </p:spPr>
        <p:txBody>
          <a:bodyPr wrap="square" lIns="0" tIns="0" rIns="0" bIns="0" rtlCol="0" anchor="t"/>
          <a:lstStyle/>
          <a:p>
            <a:pPr algn="l" indent="0" marL="0">
              <a:lnSpc>
                <a:spcPts val="1250"/>
              </a:lnSpc>
              <a:buNone/>
            </a:pPr>
            <a:r>
              <a:rPr lang="en-US" sz="750" dirty="0">
                <a:solidFill>
                  <a:srgbClr val="746558"/>
                </a:solidFill>
                <a:latin typeface="Gelasio" pitchFamily="34" charset="0"/>
                <a:ea typeface="Gelasio" pitchFamily="34" charset="-122"/>
                <a:cs typeface="Gelasio" pitchFamily="34" charset="-120"/>
              </a:rPr>
              <a:t>Our deployed system showcases the complete ordering workflow from customer perspective and administrative control panel. The demonstration highlights intuitive navigation, responsive design, and seamless order management capabilities.</a:t>
            </a:r>
            <a:endParaRPr lang="en-US" sz="750" dirty="0"/>
          </a:p>
        </p:txBody>
      </p:sp>
      <p:sp>
        <p:nvSpPr>
          <p:cNvPr id="5" name="Text 3"/>
          <p:cNvSpPr/>
          <p:nvPr/>
        </p:nvSpPr>
        <p:spPr>
          <a:xfrm>
            <a:off x="396835" y="1532573"/>
            <a:ext cx="1655921" cy="155019"/>
          </a:xfrm>
          <a:prstGeom prst="rect">
            <a:avLst/>
          </a:prstGeom>
          <a:noFill/>
          <a:ln/>
        </p:spPr>
        <p:txBody>
          <a:bodyPr wrap="none" lIns="0" tIns="0" rIns="0" bIns="0" rtlCol="0" anchor="t"/>
          <a:lstStyle/>
          <a:p>
            <a:pPr algn="l" indent="0" marL="0">
              <a:lnSpc>
                <a:spcPts val="1200"/>
              </a:lnSpc>
              <a:buNone/>
            </a:pPr>
            <a:r>
              <a:rPr lang="en-US" sz="950" dirty="0">
                <a:solidFill>
                  <a:srgbClr val="484237"/>
                </a:solidFill>
                <a:latin typeface="Gelasio Semi Bold" pitchFamily="34" charset="0"/>
                <a:ea typeface="Gelasio Semi Bold" pitchFamily="34" charset="-122"/>
                <a:cs typeface="Gelasio Semi Bold" pitchFamily="34" charset="-120"/>
              </a:rPr>
              <a:t>Key Demonstration Points:</a:t>
            </a:r>
            <a:endParaRPr lang="en-US" sz="950" dirty="0"/>
          </a:p>
        </p:txBody>
      </p:sp>
      <p:sp>
        <p:nvSpPr>
          <p:cNvPr id="6" name="Text 4"/>
          <p:cNvSpPr/>
          <p:nvPr/>
        </p:nvSpPr>
        <p:spPr>
          <a:xfrm>
            <a:off x="396835" y="1786771"/>
            <a:ext cx="7501295"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746558"/>
                </a:solidFill>
                <a:latin typeface="Gelasio" pitchFamily="34" charset="0"/>
                <a:ea typeface="Gelasio" pitchFamily="34" charset="-122"/>
                <a:cs typeface="Gelasio" pitchFamily="34" charset="-120"/>
              </a:rPr>
              <a:t>Browse dynamic menu with category filtering</a:t>
            </a:r>
            <a:endParaRPr lang="en-US" sz="750" dirty="0"/>
          </a:p>
        </p:txBody>
      </p:sp>
      <p:sp>
        <p:nvSpPr>
          <p:cNvPr id="7" name="Text 5"/>
          <p:cNvSpPr/>
          <p:nvPr/>
        </p:nvSpPr>
        <p:spPr>
          <a:xfrm>
            <a:off x="396835" y="1980009"/>
            <a:ext cx="7501295"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746558"/>
                </a:solidFill>
                <a:latin typeface="Gelasio" pitchFamily="34" charset="0"/>
                <a:ea typeface="Gelasio" pitchFamily="34" charset="-122"/>
                <a:cs typeface="Gelasio" pitchFamily="34" charset="-120"/>
              </a:rPr>
              <a:t>Add items to cart and modify quantities</a:t>
            </a:r>
            <a:endParaRPr lang="en-US" sz="750" dirty="0"/>
          </a:p>
        </p:txBody>
      </p:sp>
      <p:sp>
        <p:nvSpPr>
          <p:cNvPr id="8" name="Text 6"/>
          <p:cNvSpPr/>
          <p:nvPr/>
        </p:nvSpPr>
        <p:spPr>
          <a:xfrm>
            <a:off x="396835" y="2173248"/>
            <a:ext cx="7501295"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746558"/>
                </a:solidFill>
                <a:latin typeface="Gelasio" pitchFamily="34" charset="0"/>
                <a:ea typeface="Gelasio" pitchFamily="34" charset="-122"/>
                <a:cs typeface="Gelasio" pitchFamily="34" charset="-120"/>
              </a:rPr>
              <a:t>Submit orders with confirmation feedback</a:t>
            </a:r>
            <a:endParaRPr lang="en-US" sz="750" dirty="0"/>
          </a:p>
        </p:txBody>
      </p:sp>
      <p:sp>
        <p:nvSpPr>
          <p:cNvPr id="9" name="Text 7"/>
          <p:cNvSpPr/>
          <p:nvPr/>
        </p:nvSpPr>
        <p:spPr>
          <a:xfrm>
            <a:off x="396835" y="2366486"/>
            <a:ext cx="7501295"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746558"/>
                </a:solidFill>
                <a:latin typeface="Gelasio" pitchFamily="34" charset="0"/>
                <a:ea typeface="Gelasio" pitchFamily="34" charset="-122"/>
                <a:cs typeface="Gelasio" pitchFamily="34" charset="-120"/>
              </a:rPr>
              <a:t>View administrator dashboard with order management</a:t>
            </a:r>
            <a:endParaRPr lang="en-US" sz="750" dirty="0"/>
          </a:p>
        </p:txBody>
      </p:sp>
      <p:sp>
        <p:nvSpPr>
          <p:cNvPr id="10" name="Text 8"/>
          <p:cNvSpPr/>
          <p:nvPr/>
        </p:nvSpPr>
        <p:spPr>
          <a:xfrm>
            <a:off x="396835" y="2559725"/>
            <a:ext cx="7501295"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746558"/>
                </a:solidFill>
                <a:latin typeface="Gelasio" pitchFamily="34" charset="0"/>
                <a:ea typeface="Gelasio" pitchFamily="34" charset="-122"/>
                <a:cs typeface="Gelasio" pitchFamily="34" charset="-120"/>
              </a:rPr>
              <a:t>Update menu items and pricing in real-time</a:t>
            </a:r>
            <a:endParaRPr lang="en-US" sz="750" dirty="0"/>
          </a:p>
        </p:txBody>
      </p:sp>
      <p:sp>
        <p:nvSpPr>
          <p:cNvPr id="11" name="Text 9"/>
          <p:cNvSpPr/>
          <p:nvPr/>
        </p:nvSpPr>
        <p:spPr>
          <a:xfrm>
            <a:off x="396835" y="2807613"/>
            <a:ext cx="7501295" cy="158591"/>
          </a:xfrm>
          <a:prstGeom prst="rect">
            <a:avLst/>
          </a:prstGeom>
          <a:noFill/>
          <a:ln/>
        </p:spPr>
        <p:txBody>
          <a:bodyPr wrap="none" lIns="0" tIns="0" rIns="0" bIns="0" rtlCol="0" anchor="t"/>
          <a:lstStyle/>
          <a:p>
            <a:pPr algn="l" indent="0" marL="0">
              <a:lnSpc>
                <a:spcPts val="1250"/>
              </a:lnSpc>
              <a:buNone/>
            </a:pPr>
            <a:r>
              <a:rPr lang="en-US" sz="750" dirty="0">
                <a:solidFill>
                  <a:srgbClr val="746558"/>
                </a:solidFill>
                <a:highlight>
                  <a:srgbClr val="D3C5B6"/>
                </a:highlight>
                <a:latin typeface="Gelasio" pitchFamily="34" charset="0"/>
                <a:ea typeface="Gelasio" pitchFamily="34" charset="-122"/>
                <a:cs typeface="Gelasio" pitchFamily="34" charset="-120"/>
              </a:rPr>
              <a:t>The system is fully functional and cloud-deployed, demonstrating production-ready capabilities.</a:t>
            </a:r>
            <a:endParaRPr lang="en-US" sz="750" dirty="0"/>
          </a:p>
        </p:txBody>
      </p:sp>
      <p:sp>
        <p:nvSpPr>
          <p:cNvPr id="12" name="Text 10"/>
          <p:cNvSpPr/>
          <p:nvPr/>
        </p:nvSpPr>
        <p:spPr>
          <a:xfrm>
            <a:off x="396835" y="3055501"/>
            <a:ext cx="7501295"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13" name="Text 11"/>
          <p:cNvSpPr/>
          <p:nvPr/>
        </p:nvSpPr>
        <p:spPr>
          <a:xfrm>
            <a:off x="396835" y="3303389"/>
            <a:ext cx="7501295" cy="158591"/>
          </a:xfrm>
          <a:prstGeom prst="rect">
            <a:avLst/>
          </a:prstGeom>
          <a:noFill/>
          <a:ln/>
        </p:spPr>
        <p:txBody>
          <a:bodyPr wrap="none" lIns="0" tIns="0" rIns="0" bIns="0" rtlCol="0" anchor="t"/>
          <a:lstStyle/>
          <a:p>
            <a:pPr algn="l" indent="0" marL="0">
              <a:lnSpc>
                <a:spcPts val="1250"/>
              </a:lnSpc>
              <a:buNone/>
            </a:pPr>
            <a:r>
              <a:rPr lang="en-US" sz="750" dirty="0">
                <a:solidFill>
                  <a:srgbClr val="746558"/>
                </a:solidFill>
                <a:latin typeface="Gelasio" pitchFamily="34" charset="0"/>
                <a:ea typeface="Gelasio" pitchFamily="34" charset="-122"/>
                <a:cs typeface="Gelasio" pitchFamily="34" charset="-120"/>
              </a:rPr>
              <a:t>anshika6305.pythonanywhere.com</a:t>
            </a:r>
            <a:endParaRPr lang="en-US" sz="750" dirty="0"/>
          </a:p>
        </p:txBody>
      </p:sp>
      <p:sp>
        <p:nvSpPr>
          <p:cNvPr id="14" name="Text 12"/>
          <p:cNvSpPr/>
          <p:nvPr/>
        </p:nvSpPr>
        <p:spPr>
          <a:xfrm>
            <a:off x="396835" y="3551277"/>
            <a:ext cx="7501295" cy="158591"/>
          </a:xfrm>
          <a:prstGeom prst="rect">
            <a:avLst/>
          </a:prstGeom>
          <a:noFill/>
          <a:ln/>
        </p:spPr>
        <p:txBody>
          <a:bodyPr wrap="none" lIns="0" tIns="0" rIns="0" bIns="0" rtlCol="0" anchor="t"/>
          <a:lstStyle/>
          <a:p>
            <a:pPr algn="l" indent="0" marL="0">
              <a:lnSpc>
                <a:spcPts val="1250"/>
              </a:lnSpc>
              <a:buNone/>
            </a:pPr>
            <a:endParaRPr lang="en-US" sz="750" dirty="0"/>
          </a:p>
        </p:txBody>
      </p:sp>
      <p:pic>
        <p:nvPicPr>
          <p:cNvPr id="15" name="Image 0" descr="preencoded.png">    </p:cNvPr>
          <p:cNvPicPr>
            <a:picLocks noChangeAspect="1"/>
          </p:cNvPicPr>
          <p:nvPr/>
        </p:nvPicPr>
        <p:blipFill>
          <a:blip r:embed="rId1"/>
          <a:stretch>
            <a:fillRect/>
          </a:stretch>
        </p:blipFill>
        <p:spPr>
          <a:xfrm>
            <a:off x="8147685" y="843439"/>
            <a:ext cx="6093381" cy="6093381"/>
          </a:xfrm>
          <a:prstGeom prst="rect">
            <a:avLst/>
          </a:prstGeom>
        </p:spPr>
      </p:pic>
      <p:pic>
        <p:nvPicPr>
          <p:cNvPr id="16" name="Image 1" descr="preencoded.png">    </p:cNvPr>
          <p:cNvPicPr>
            <a:picLocks noChangeAspect="1"/>
          </p:cNvPicPr>
          <p:nvPr/>
        </p:nvPicPr>
        <p:blipFill>
          <a:blip r:embed="rId2"/>
          <a:stretch>
            <a:fillRect/>
          </a:stretch>
        </p:blipFill>
        <p:spPr>
          <a:xfrm>
            <a:off x="8147685" y="7048381"/>
            <a:ext cx="6093381" cy="60933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2450"/>
            <a:ext cx="5429369" cy="620078"/>
          </a:xfrm>
          <a:prstGeom prst="rect">
            <a:avLst/>
          </a:prstGeom>
          <a:noFill/>
          <a:ln/>
        </p:spPr>
        <p:txBody>
          <a:bodyPr wrap="none" lIns="0" tIns="0" rIns="0" bIns="0" rtlCol="0" anchor="t"/>
          <a:lstStyle/>
          <a:p>
            <a:pPr algn="l" indent="0" marL="0">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Future Enhancements</a:t>
            </a:r>
            <a:endParaRPr lang="en-US" sz="3900" dirty="0"/>
          </a:p>
        </p:txBody>
      </p:sp>
      <p:sp>
        <p:nvSpPr>
          <p:cNvPr id="3" name="Shape 1"/>
          <p:cNvSpPr/>
          <p:nvPr/>
        </p:nvSpPr>
        <p:spPr>
          <a:xfrm>
            <a:off x="793790" y="2817019"/>
            <a:ext cx="4215289" cy="3051810"/>
          </a:xfrm>
          <a:prstGeom prst="roundRect">
            <a:avLst>
              <a:gd name="adj" fmla="val 3596"/>
            </a:avLst>
          </a:prstGeom>
          <a:solidFill>
            <a:srgbClr val="F9F6F0"/>
          </a:solidFill>
          <a:ln/>
        </p:spPr>
      </p:sp>
      <p:sp>
        <p:nvSpPr>
          <p:cNvPr id="4" name="Shape 2"/>
          <p:cNvSpPr/>
          <p:nvPr/>
        </p:nvSpPr>
        <p:spPr>
          <a:xfrm>
            <a:off x="793790" y="2794159"/>
            <a:ext cx="4215289" cy="91440"/>
          </a:xfrm>
          <a:prstGeom prst="roundRect">
            <a:avLst>
              <a:gd name="adj" fmla="val 32558"/>
            </a:avLst>
          </a:prstGeom>
          <a:solidFill>
            <a:srgbClr val="D3C5B6"/>
          </a:solidFill>
          <a:ln/>
        </p:spPr>
      </p:sp>
      <p:sp>
        <p:nvSpPr>
          <p:cNvPr id="5" name="Shape 3"/>
          <p:cNvSpPr/>
          <p:nvPr/>
        </p:nvSpPr>
        <p:spPr>
          <a:xfrm>
            <a:off x="2603778" y="2519363"/>
            <a:ext cx="595313" cy="595313"/>
          </a:xfrm>
          <a:prstGeom prst="roundRect">
            <a:avLst>
              <a:gd name="adj" fmla="val 153600"/>
            </a:avLst>
          </a:prstGeom>
          <a:solidFill>
            <a:srgbClr val="D3C5B6"/>
          </a:solidFill>
          <a:ln/>
        </p:spPr>
      </p:sp>
      <p:sp>
        <p:nvSpPr>
          <p:cNvPr id="6" name="Text 4"/>
          <p:cNvSpPr/>
          <p:nvPr/>
        </p:nvSpPr>
        <p:spPr>
          <a:xfrm>
            <a:off x="2782372" y="2668191"/>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Gelasio Semi Bold" pitchFamily="34" charset="0"/>
                <a:ea typeface="Gelasio Semi Bold" pitchFamily="34" charset="-122"/>
                <a:cs typeface="Gelasio Semi Bold" pitchFamily="34" charset="-120"/>
              </a:rPr>
              <a:t>1</a:t>
            </a:r>
            <a:endParaRPr lang="en-US" sz="1850" dirty="0"/>
          </a:p>
        </p:txBody>
      </p:sp>
      <p:sp>
        <p:nvSpPr>
          <p:cNvPr id="7" name="Text 5"/>
          <p:cNvSpPr/>
          <p:nvPr/>
        </p:nvSpPr>
        <p:spPr>
          <a:xfrm>
            <a:off x="1015008" y="3313152"/>
            <a:ext cx="3635693"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Payment Gateway Integration</a:t>
            </a:r>
            <a:endParaRPr lang="en-US" sz="1950" dirty="0"/>
          </a:p>
        </p:txBody>
      </p:sp>
      <p:sp>
        <p:nvSpPr>
          <p:cNvPr id="8" name="Text 6"/>
          <p:cNvSpPr/>
          <p:nvPr/>
        </p:nvSpPr>
        <p:spPr>
          <a:xfrm>
            <a:off x="1015008" y="3742373"/>
            <a:ext cx="3772853"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Implement secure online payment processing with support for credit cards, digital wallets, and contactless payments to enable complete end-to-end transactions within the platform.</a:t>
            </a:r>
            <a:endParaRPr lang="en-US" sz="1550" dirty="0"/>
          </a:p>
        </p:txBody>
      </p:sp>
      <p:sp>
        <p:nvSpPr>
          <p:cNvPr id="9" name="Shape 7"/>
          <p:cNvSpPr/>
          <p:nvPr/>
        </p:nvSpPr>
        <p:spPr>
          <a:xfrm>
            <a:off x="5207437" y="2817019"/>
            <a:ext cx="4215408" cy="3051810"/>
          </a:xfrm>
          <a:prstGeom prst="roundRect">
            <a:avLst>
              <a:gd name="adj" fmla="val 3596"/>
            </a:avLst>
          </a:prstGeom>
          <a:solidFill>
            <a:srgbClr val="F9F6F0"/>
          </a:solidFill>
          <a:ln/>
        </p:spPr>
      </p:sp>
      <p:sp>
        <p:nvSpPr>
          <p:cNvPr id="10" name="Shape 8"/>
          <p:cNvSpPr/>
          <p:nvPr/>
        </p:nvSpPr>
        <p:spPr>
          <a:xfrm>
            <a:off x="5207437" y="2794159"/>
            <a:ext cx="4215408" cy="91440"/>
          </a:xfrm>
          <a:prstGeom prst="roundRect">
            <a:avLst>
              <a:gd name="adj" fmla="val 32558"/>
            </a:avLst>
          </a:prstGeom>
          <a:solidFill>
            <a:srgbClr val="D3C5B6"/>
          </a:solidFill>
          <a:ln/>
        </p:spPr>
      </p:sp>
      <p:sp>
        <p:nvSpPr>
          <p:cNvPr id="11" name="Shape 9"/>
          <p:cNvSpPr/>
          <p:nvPr/>
        </p:nvSpPr>
        <p:spPr>
          <a:xfrm>
            <a:off x="7017425" y="2519363"/>
            <a:ext cx="595313" cy="595313"/>
          </a:xfrm>
          <a:prstGeom prst="roundRect">
            <a:avLst>
              <a:gd name="adj" fmla="val 153600"/>
            </a:avLst>
          </a:prstGeom>
          <a:solidFill>
            <a:srgbClr val="D3C5B6"/>
          </a:solidFill>
          <a:ln/>
        </p:spPr>
      </p:sp>
      <p:sp>
        <p:nvSpPr>
          <p:cNvPr id="12" name="Text 10"/>
          <p:cNvSpPr/>
          <p:nvPr/>
        </p:nvSpPr>
        <p:spPr>
          <a:xfrm>
            <a:off x="7196018" y="2668191"/>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Gelasio Semi Bold" pitchFamily="34" charset="0"/>
                <a:ea typeface="Gelasio Semi Bold" pitchFamily="34" charset="-122"/>
                <a:cs typeface="Gelasio Semi Bold" pitchFamily="34" charset="-120"/>
              </a:rPr>
              <a:t>2</a:t>
            </a:r>
            <a:endParaRPr lang="en-US" sz="1850" dirty="0"/>
          </a:p>
        </p:txBody>
      </p:sp>
      <p:sp>
        <p:nvSpPr>
          <p:cNvPr id="13" name="Text 11"/>
          <p:cNvSpPr/>
          <p:nvPr/>
        </p:nvSpPr>
        <p:spPr>
          <a:xfrm>
            <a:off x="5428655" y="3313152"/>
            <a:ext cx="2822853" cy="310158"/>
          </a:xfrm>
          <a:prstGeom prst="rect">
            <a:avLst/>
          </a:prstGeom>
          <a:noFill/>
          <a:ln/>
        </p:spPr>
        <p:txBody>
          <a:bodyPr wrap="non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Order Tracking System</a:t>
            </a:r>
            <a:endParaRPr lang="en-US" sz="1950" dirty="0"/>
          </a:p>
        </p:txBody>
      </p:sp>
      <p:sp>
        <p:nvSpPr>
          <p:cNvPr id="14" name="Text 12"/>
          <p:cNvSpPr/>
          <p:nvPr/>
        </p:nvSpPr>
        <p:spPr>
          <a:xfrm>
            <a:off x="5428655" y="3742373"/>
            <a:ext cx="3772972" cy="190523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Develop real-time order status notifications with SMS and email alerts, allowing customers to track their order from preparation through ready-for-pickup stages with estimated completion times.</a:t>
            </a:r>
            <a:endParaRPr lang="en-US" sz="1550" dirty="0"/>
          </a:p>
        </p:txBody>
      </p:sp>
      <p:sp>
        <p:nvSpPr>
          <p:cNvPr id="15" name="Shape 13"/>
          <p:cNvSpPr/>
          <p:nvPr/>
        </p:nvSpPr>
        <p:spPr>
          <a:xfrm>
            <a:off x="9621203" y="2817019"/>
            <a:ext cx="4215289" cy="3051810"/>
          </a:xfrm>
          <a:prstGeom prst="roundRect">
            <a:avLst>
              <a:gd name="adj" fmla="val 3596"/>
            </a:avLst>
          </a:prstGeom>
          <a:solidFill>
            <a:srgbClr val="F9F6F0"/>
          </a:solidFill>
          <a:ln/>
        </p:spPr>
      </p:sp>
      <p:sp>
        <p:nvSpPr>
          <p:cNvPr id="16" name="Shape 14"/>
          <p:cNvSpPr/>
          <p:nvPr/>
        </p:nvSpPr>
        <p:spPr>
          <a:xfrm>
            <a:off x="9621203" y="2794159"/>
            <a:ext cx="4215289" cy="91440"/>
          </a:xfrm>
          <a:prstGeom prst="roundRect">
            <a:avLst>
              <a:gd name="adj" fmla="val 32558"/>
            </a:avLst>
          </a:prstGeom>
          <a:solidFill>
            <a:srgbClr val="D3C5B6"/>
          </a:solidFill>
          <a:ln/>
        </p:spPr>
      </p:sp>
      <p:sp>
        <p:nvSpPr>
          <p:cNvPr id="17" name="Shape 15"/>
          <p:cNvSpPr/>
          <p:nvPr/>
        </p:nvSpPr>
        <p:spPr>
          <a:xfrm>
            <a:off x="11431191" y="2519363"/>
            <a:ext cx="595313" cy="595313"/>
          </a:xfrm>
          <a:prstGeom prst="roundRect">
            <a:avLst>
              <a:gd name="adj" fmla="val 153600"/>
            </a:avLst>
          </a:prstGeom>
          <a:solidFill>
            <a:srgbClr val="D3C5B6"/>
          </a:solidFill>
          <a:ln/>
        </p:spPr>
      </p:sp>
      <p:sp>
        <p:nvSpPr>
          <p:cNvPr id="18" name="Text 16"/>
          <p:cNvSpPr/>
          <p:nvPr/>
        </p:nvSpPr>
        <p:spPr>
          <a:xfrm>
            <a:off x="11609784" y="2668191"/>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Gelasio Semi Bold" pitchFamily="34" charset="0"/>
                <a:ea typeface="Gelasio Semi Bold" pitchFamily="34" charset="-122"/>
                <a:cs typeface="Gelasio Semi Bold" pitchFamily="34" charset="-120"/>
              </a:rPr>
              <a:t>3</a:t>
            </a:r>
            <a:endParaRPr lang="en-US" sz="1850" dirty="0"/>
          </a:p>
        </p:txBody>
      </p:sp>
      <p:sp>
        <p:nvSpPr>
          <p:cNvPr id="19" name="Text 17"/>
          <p:cNvSpPr/>
          <p:nvPr/>
        </p:nvSpPr>
        <p:spPr>
          <a:xfrm>
            <a:off x="9842421" y="3313152"/>
            <a:ext cx="3772853" cy="620316"/>
          </a:xfrm>
          <a:prstGeom prst="rect">
            <a:avLst/>
          </a:prstGeom>
          <a:noFill/>
          <a:ln/>
        </p:spPr>
        <p:txBody>
          <a:bodyPr wrap="square" lIns="0" tIns="0" rIns="0" bIns="0" rtlCol="0" anchor="t"/>
          <a:lstStyle/>
          <a:p>
            <a:pPr algn="l" indent="0" marL="0">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Enhanced Security &amp; Scalability</a:t>
            </a:r>
            <a:endParaRPr lang="en-US" sz="1950" dirty="0"/>
          </a:p>
        </p:txBody>
      </p:sp>
      <p:sp>
        <p:nvSpPr>
          <p:cNvPr id="20" name="Text 18"/>
          <p:cNvSpPr/>
          <p:nvPr/>
        </p:nvSpPr>
        <p:spPr>
          <a:xfrm>
            <a:off x="9842421" y="4052530"/>
            <a:ext cx="3772853" cy="1587698"/>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Strengthen authentication mechanisms with user account management, implement SSL encryption, and optimize database architecture to handle increased traffic and concurrent orders efficiently.</a:t>
            </a:r>
            <a:endParaRPr lang="en-US" sz="1550" dirty="0"/>
          </a:p>
        </p:txBody>
      </p:sp>
      <p:sp>
        <p:nvSpPr>
          <p:cNvPr id="21" name="Text 19"/>
          <p:cNvSpPr/>
          <p:nvPr/>
        </p:nvSpPr>
        <p:spPr>
          <a:xfrm>
            <a:off x="793790" y="609207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These enhancements will transform the system from a functional prototype into a comprehensive enterprise solution capable of serving high-volume cafe operations while maintaining excellent user experience.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2025-11-18T16:10:12Z</dcterms:created>
  <dcterms:modified xsi:type="dcterms:W3CDTF">2025-11-18T16:10:12Z</dcterms:modified>
</cp:coreProperties>
</file>